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60" r:id="rId3"/>
    <p:sldId id="265" r:id="rId4"/>
    <p:sldId id="261" r:id="rId5"/>
    <p:sldId id="262" r:id="rId6"/>
    <p:sldId id="266" r:id="rId7"/>
    <p:sldId id="267" r:id="rId8"/>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0F311107-469E-49D3-B176-A591A430379F}" type="datetimeFigureOut">
              <a:rPr lang="en-GB" smtClean="0"/>
              <a:t>23/02/2015</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F4BD05D1-4322-4DA9-A570-ADD7BFC7EE6B}" type="slidenum">
              <a:rPr lang="en-GB" smtClean="0"/>
              <a:t>‹#›</a:t>
            </a:fld>
            <a:endParaRPr lang="en-GB"/>
          </a:p>
        </p:txBody>
      </p:sp>
    </p:spTree>
    <p:extLst>
      <p:ext uri="{BB962C8B-B14F-4D97-AF65-F5344CB8AC3E}">
        <p14:creationId xmlns:p14="http://schemas.microsoft.com/office/powerpoint/2010/main" val="1735224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0ECFC02D-0381-4F9C-AAC3-95C81D784997}" type="datetimeFigureOut">
              <a:rPr lang="en-GB" smtClean="0"/>
              <a:t>23/02/2015</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4942B862-E6EE-4111-A02E-2D2C34808ACD}" type="slidenum">
              <a:rPr lang="en-GB" smtClean="0"/>
              <a:t>‹#›</a:t>
            </a:fld>
            <a:endParaRPr lang="en-GB"/>
          </a:p>
        </p:txBody>
      </p:sp>
    </p:spTree>
    <p:extLst>
      <p:ext uri="{BB962C8B-B14F-4D97-AF65-F5344CB8AC3E}">
        <p14:creationId xmlns:p14="http://schemas.microsoft.com/office/powerpoint/2010/main" val="1304338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b="1" dirty="0" smtClean="0"/>
          </a:p>
          <a:p>
            <a:pPr algn="just"/>
            <a:r>
              <a:rPr lang="en-GB" b="1" dirty="0" smtClean="0"/>
              <a:t>Welfare State </a:t>
            </a:r>
            <a:r>
              <a:rPr lang="en-GB" dirty="0" smtClean="0"/>
              <a:t>– a system of social protection with the state taking the lead role in caring from ‘cradle to grave’. </a:t>
            </a:r>
          </a:p>
          <a:p>
            <a:pPr algn="just"/>
            <a:endParaRPr lang="en-GB" dirty="0" smtClean="0"/>
          </a:p>
          <a:p>
            <a:pPr algn="just"/>
            <a:r>
              <a:rPr lang="en-GB" b="1" dirty="0" smtClean="0"/>
              <a:t>Designed to tackle the ‘Five Giant Evils’ </a:t>
            </a:r>
            <a:r>
              <a:rPr lang="en-GB" dirty="0" smtClean="0"/>
              <a:t>(squalor, ignorance, want, idleness and disease) as identified by </a:t>
            </a:r>
            <a:r>
              <a:rPr lang="en-GB" dirty="0" err="1" smtClean="0"/>
              <a:t>Beveridge</a:t>
            </a:r>
            <a:r>
              <a:rPr lang="en-GB" dirty="0" smtClean="0"/>
              <a:t> in 1942. Post-war, resulted in an expansion of health (creation of NHS 1948) and education services, introduction of greater social security coverage and measures to improve housing. </a:t>
            </a:r>
          </a:p>
          <a:p>
            <a:pPr algn="just"/>
            <a:endParaRPr lang="en-GB" dirty="0" smtClean="0"/>
          </a:p>
          <a:p>
            <a:pPr algn="just"/>
            <a:r>
              <a:rPr lang="en-GB" b="1" dirty="0" smtClean="0"/>
              <a:t>Developed with the principles of universal provision and flat rate contributions. </a:t>
            </a:r>
            <a:r>
              <a:rPr lang="en-GB" dirty="0" smtClean="0"/>
              <a:t>Scotland no prescription charges, postcode lottery.</a:t>
            </a:r>
            <a:endParaRPr lang="en-GB" b="1" dirty="0" smtClean="0"/>
          </a:p>
          <a:p>
            <a:pPr algn="just"/>
            <a:endParaRPr lang="en-GB" dirty="0" smtClean="0"/>
          </a:p>
          <a:p>
            <a:pPr algn="just"/>
            <a:r>
              <a:rPr lang="en-GB" b="1" dirty="0" smtClean="0"/>
              <a:t>Health:  </a:t>
            </a:r>
            <a:r>
              <a:rPr lang="en-GB" dirty="0" smtClean="0"/>
              <a:t>Aims to be universal, comprehensive, free at ‘point of need’, high quality.  Increases in life expectancy, lower death rates, wide range of high quality services, etc.  Waiting lists and waiting times, hospital infections, staff shortages, food quality, etc. </a:t>
            </a:r>
          </a:p>
          <a:p>
            <a:endParaRPr lang="en-GB" dirty="0"/>
          </a:p>
        </p:txBody>
      </p:sp>
      <p:sp>
        <p:nvSpPr>
          <p:cNvPr id="4" name="Slide Number Placeholder 3"/>
          <p:cNvSpPr>
            <a:spLocks noGrp="1"/>
          </p:cNvSpPr>
          <p:nvPr>
            <p:ph type="sldNum" sz="quarter" idx="10"/>
          </p:nvPr>
        </p:nvSpPr>
        <p:spPr/>
        <p:txBody>
          <a:bodyPr/>
          <a:lstStyle/>
          <a:p>
            <a:fld id="{4942B862-E6EE-4111-A02E-2D2C34808ACD}" type="slidenum">
              <a:rPr lang="en-GB" smtClean="0"/>
              <a:t>5</a:t>
            </a:fld>
            <a:endParaRPr lang="en-GB"/>
          </a:p>
        </p:txBody>
      </p:sp>
    </p:spTree>
    <p:extLst>
      <p:ext uri="{BB962C8B-B14F-4D97-AF65-F5344CB8AC3E}">
        <p14:creationId xmlns:p14="http://schemas.microsoft.com/office/powerpoint/2010/main" val="329984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69EE9F-21F8-4488-A5CB-BC787374890F}"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A02B50-258D-4646-9844-EDCEC48647C1}"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9EE9F-21F8-4488-A5CB-BC787374890F}"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A02B50-258D-4646-9844-EDCEC48647C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69EE9F-21F8-4488-A5CB-BC787374890F}"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A02B50-258D-4646-9844-EDCEC48647C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9EE9F-21F8-4488-A5CB-BC787374890F}"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A02B50-258D-4646-9844-EDCEC48647C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9EE9F-21F8-4488-A5CB-BC787374890F}"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A02B50-258D-4646-9844-EDCEC48647C1}"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69EE9F-21F8-4488-A5CB-BC787374890F}" type="datetimeFigureOut">
              <a:rPr lang="en-GB" smtClean="0"/>
              <a:t>23/02/2015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A02B50-258D-4646-9844-EDCEC48647C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69EE9F-21F8-4488-A5CB-BC787374890F}" type="datetimeFigureOut">
              <a:rPr lang="en-GB" smtClean="0"/>
              <a:t>23/02/2015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A02B50-258D-4646-9844-EDCEC48647C1}"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69EE9F-21F8-4488-A5CB-BC787374890F}" type="datetimeFigureOut">
              <a:rPr lang="en-GB" smtClean="0"/>
              <a:t>23/02/2015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A02B50-258D-4646-9844-EDCEC48647C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9EE9F-21F8-4488-A5CB-BC787374890F}" type="datetimeFigureOut">
              <a:rPr lang="en-GB" smtClean="0"/>
              <a:t>23/02/2015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A02B50-258D-4646-9844-EDCEC48647C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9EE9F-21F8-4488-A5CB-BC787374890F}" type="datetimeFigureOut">
              <a:rPr lang="en-GB" smtClean="0"/>
              <a:t>23/02/2015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A02B50-258D-4646-9844-EDCEC48647C1}"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9EE9F-21F8-4488-A5CB-BC787374890F}" type="datetimeFigureOut">
              <a:rPr lang="en-GB" smtClean="0"/>
              <a:t>23/02/2015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A02B50-258D-4646-9844-EDCEC48647C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C69EE9F-21F8-4488-A5CB-BC787374890F}" type="datetimeFigureOut">
              <a:rPr lang="en-GB" smtClean="0"/>
              <a:t>23/02/2015</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2A02B50-258D-4646-9844-EDCEC48647C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Aims &amp; </a:t>
            </a:r>
            <a:r>
              <a:rPr lang="en-GB" smtClean="0"/>
              <a:t>Founding Principles </a:t>
            </a:r>
            <a:r>
              <a:rPr lang="en-GB" dirty="0" smtClean="0"/>
              <a:t>of the Welfare State</a:t>
            </a:r>
            <a:endParaRPr lang="en-GB" dirty="0"/>
          </a:p>
        </p:txBody>
      </p:sp>
      <p:sp>
        <p:nvSpPr>
          <p:cNvPr id="3" name="Subtitle 2"/>
          <p:cNvSpPr>
            <a:spLocks noGrp="1"/>
          </p:cNvSpPr>
          <p:nvPr>
            <p:ph type="subTitle" idx="1"/>
          </p:nvPr>
        </p:nvSpPr>
        <p:spPr/>
        <p:txBody>
          <a:bodyPr/>
          <a:lstStyle/>
          <a:p>
            <a:endParaRPr lang="en-GB" dirty="0" smtClean="0"/>
          </a:p>
          <a:p>
            <a:r>
              <a:rPr lang="en-GB" dirty="0" smtClean="0"/>
              <a:t>Have they been met?</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013176"/>
            <a:ext cx="102870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765526"/>
            <a:ext cx="276225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79512" y="692696"/>
            <a:ext cx="377026" cy="369332"/>
          </a:xfrm>
          <a:prstGeom prst="rect">
            <a:avLst/>
          </a:prstGeom>
          <a:noFill/>
        </p:spPr>
        <p:txBody>
          <a:bodyPr wrap="none" rtlCol="0">
            <a:spAutoFit/>
          </a:bodyPr>
          <a:lstStyle/>
          <a:p>
            <a:r>
              <a:rPr lang="en-GB" dirty="0" smtClean="0"/>
              <a:t>6.</a:t>
            </a:r>
            <a:endParaRPr lang="en-GB" dirty="0"/>
          </a:p>
        </p:txBody>
      </p:sp>
    </p:spTree>
    <p:extLst>
      <p:ext uri="{BB962C8B-B14F-4D97-AF65-F5344CB8AC3E}">
        <p14:creationId xmlns:p14="http://schemas.microsoft.com/office/powerpoint/2010/main" val="416011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Intentions</a:t>
            </a:r>
            <a:endParaRPr lang="en-GB" dirty="0"/>
          </a:p>
        </p:txBody>
      </p:sp>
      <p:sp>
        <p:nvSpPr>
          <p:cNvPr id="3" name="Content Placeholder 2"/>
          <p:cNvSpPr>
            <a:spLocks noGrp="1"/>
          </p:cNvSpPr>
          <p:nvPr>
            <p:ph idx="1"/>
          </p:nvPr>
        </p:nvSpPr>
        <p:spPr/>
        <p:txBody>
          <a:bodyPr/>
          <a:lstStyle/>
          <a:p>
            <a:r>
              <a:rPr lang="en-GB" dirty="0" smtClean="0"/>
              <a:t>Develop team working skills</a:t>
            </a:r>
          </a:p>
          <a:p>
            <a:r>
              <a:rPr lang="en-GB" dirty="0" smtClean="0"/>
              <a:t>Develop presentation skills and confidence</a:t>
            </a:r>
          </a:p>
          <a:p>
            <a:r>
              <a:rPr lang="en-GB" dirty="0" smtClean="0"/>
              <a:t>Gain some essay skills</a:t>
            </a:r>
          </a:p>
          <a:p>
            <a:pPr marL="0" indent="0">
              <a:buNone/>
            </a:pPr>
            <a:endParaRPr lang="en-GB" dirty="0"/>
          </a:p>
          <a:p>
            <a:pPr marL="0" indent="0">
              <a:buNone/>
            </a:pPr>
            <a:r>
              <a:rPr lang="en-GB" dirty="0" smtClean="0"/>
              <a:t>Focusing on the following two areas…</a:t>
            </a:r>
          </a:p>
          <a:p>
            <a:r>
              <a:rPr lang="en-GB" b="1" dirty="0" smtClean="0"/>
              <a:t>2012 PPQ – </a:t>
            </a:r>
            <a:r>
              <a:rPr lang="en-GB" b="1" i="1" dirty="0" smtClean="0"/>
              <a:t>The UKs Welfare State continues to meet its aims.  Discuss.</a:t>
            </a:r>
          </a:p>
          <a:p>
            <a:pPr marL="0" indent="0">
              <a:buNone/>
            </a:pPr>
            <a:endParaRPr lang="en-GB" b="1" i="1" dirty="0" smtClean="0"/>
          </a:p>
          <a:p>
            <a:r>
              <a:rPr lang="en-GB" b="1" dirty="0" smtClean="0"/>
              <a:t>2007 PPQ -  </a:t>
            </a:r>
            <a:r>
              <a:rPr lang="en-GB" b="1" i="1" dirty="0" smtClean="0"/>
              <a:t>To what extent are the founding principles of the Welfare State being met?</a:t>
            </a:r>
            <a:endParaRPr lang="en-GB" b="1" i="1" dirty="0"/>
          </a:p>
        </p:txBody>
      </p:sp>
    </p:spTree>
    <p:extLst>
      <p:ext uri="{BB962C8B-B14F-4D97-AF65-F5344CB8AC3E}">
        <p14:creationId xmlns:p14="http://schemas.microsoft.com/office/powerpoint/2010/main" val="539891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9312" y="404664"/>
            <a:ext cx="4490679" cy="639762"/>
          </a:xfrm>
        </p:spPr>
        <p:txBody>
          <a:bodyPr/>
          <a:lstStyle/>
          <a:p>
            <a:r>
              <a:rPr lang="en-GB" dirty="0" smtClean="0"/>
              <a:t>Aims:</a:t>
            </a:r>
            <a:endParaRPr lang="en-GB" dirty="0"/>
          </a:p>
        </p:txBody>
      </p:sp>
      <p:sp>
        <p:nvSpPr>
          <p:cNvPr id="7" name="Content Placeholder 6"/>
          <p:cNvSpPr>
            <a:spLocks noGrp="1"/>
          </p:cNvSpPr>
          <p:nvPr>
            <p:ph sz="half" idx="2"/>
          </p:nvPr>
        </p:nvSpPr>
        <p:spPr>
          <a:xfrm>
            <a:off x="30482" y="1052736"/>
            <a:ext cx="4469509" cy="5688632"/>
          </a:xfrm>
        </p:spPr>
        <p:txBody>
          <a:bodyPr>
            <a:normAutofit fontScale="92500" lnSpcReduction="20000"/>
          </a:bodyPr>
          <a:lstStyle/>
          <a:p>
            <a:pPr marL="0" indent="0">
              <a:buNone/>
            </a:pPr>
            <a:r>
              <a:rPr lang="en-AU" sz="2000" dirty="0" smtClean="0"/>
              <a:t>Essay based around the 5 Giant Evils:</a:t>
            </a:r>
          </a:p>
          <a:p>
            <a:endParaRPr lang="en-AU" sz="2000" dirty="0"/>
          </a:p>
          <a:p>
            <a:r>
              <a:rPr lang="en-AU" sz="2000" dirty="0" smtClean="0"/>
              <a:t>The </a:t>
            </a:r>
            <a:r>
              <a:rPr lang="en-AU" sz="2000" dirty="0"/>
              <a:t>state would defeat the 5 Giant Evils through a universal welfare state which would provide:</a:t>
            </a:r>
          </a:p>
          <a:p>
            <a:pPr lvl="1"/>
            <a:r>
              <a:rPr lang="en-AU" dirty="0" smtClean="0"/>
              <a:t>DISEASE - a </a:t>
            </a:r>
            <a:r>
              <a:rPr lang="en-AU" dirty="0"/>
              <a:t>comprehensive health service, </a:t>
            </a:r>
          </a:p>
          <a:p>
            <a:pPr lvl="1"/>
            <a:r>
              <a:rPr lang="en-AU" dirty="0" smtClean="0"/>
              <a:t>SQUALOR - vastly </a:t>
            </a:r>
            <a:r>
              <a:rPr lang="en-AU" dirty="0"/>
              <a:t>expanded public housing, </a:t>
            </a:r>
          </a:p>
          <a:p>
            <a:pPr lvl="1"/>
            <a:r>
              <a:rPr lang="en-AU" dirty="0" smtClean="0"/>
              <a:t>IGNORANCE - free </a:t>
            </a:r>
            <a:r>
              <a:rPr lang="en-AU" dirty="0"/>
              <a:t>and universal secondary education, </a:t>
            </a:r>
          </a:p>
          <a:p>
            <a:pPr lvl="1"/>
            <a:r>
              <a:rPr lang="en-AU" dirty="0" smtClean="0"/>
              <a:t>IDLENESS - full </a:t>
            </a:r>
            <a:r>
              <a:rPr lang="en-AU" dirty="0"/>
              <a:t>employment, </a:t>
            </a:r>
            <a:r>
              <a:rPr lang="en-AU" dirty="0" smtClean="0"/>
              <a:t>and the relative </a:t>
            </a:r>
            <a:r>
              <a:rPr lang="en-AU" dirty="0"/>
              <a:t>prosperity that went with it - was the key to Beveridge's original plan.</a:t>
            </a:r>
          </a:p>
          <a:p>
            <a:pPr lvl="1"/>
            <a:endParaRPr lang="en-AU" dirty="0"/>
          </a:p>
          <a:p>
            <a:pPr lvl="1"/>
            <a:r>
              <a:rPr lang="en-AU" dirty="0" smtClean="0"/>
              <a:t>WANT - well </a:t>
            </a:r>
            <a:r>
              <a:rPr lang="en-AU" dirty="0"/>
              <a:t>as benefits for the poor and family allowances.  </a:t>
            </a:r>
          </a:p>
          <a:p>
            <a:pPr lvl="1"/>
            <a:endParaRPr lang="en-AU" dirty="0" smtClean="0"/>
          </a:p>
          <a:p>
            <a:pPr marL="0" indent="0" algn="ctr">
              <a:buNone/>
            </a:pPr>
            <a:r>
              <a:rPr lang="en-AU" dirty="0" smtClean="0">
                <a:solidFill>
                  <a:srgbClr val="FF0000"/>
                </a:solidFill>
              </a:rPr>
              <a:t>These need to be addressed in the essay.</a:t>
            </a:r>
            <a:endParaRPr lang="en-AU" dirty="0">
              <a:solidFill>
                <a:srgbClr val="FF0000"/>
              </a:solidFill>
            </a:endParaRPr>
          </a:p>
          <a:p>
            <a:endParaRPr lang="en-GB" dirty="0"/>
          </a:p>
        </p:txBody>
      </p:sp>
      <p:sp>
        <p:nvSpPr>
          <p:cNvPr id="8" name="Text Placeholder 7"/>
          <p:cNvSpPr>
            <a:spLocks noGrp="1"/>
          </p:cNvSpPr>
          <p:nvPr>
            <p:ph type="body" sz="quarter" idx="3"/>
          </p:nvPr>
        </p:nvSpPr>
        <p:spPr>
          <a:xfrm>
            <a:off x="4644008" y="332656"/>
            <a:ext cx="4435976" cy="720080"/>
          </a:xfrm>
        </p:spPr>
        <p:txBody>
          <a:bodyPr/>
          <a:lstStyle/>
          <a:p>
            <a:r>
              <a:rPr lang="en-GB" dirty="0" smtClean="0"/>
              <a:t>Founding Principles:</a:t>
            </a:r>
            <a:endParaRPr lang="en-GB" dirty="0"/>
          </a:p>
        </p:txBody>
      </p:sp>
      <p:sp>
        <p:nvSpPr>
          <p:cNvPr id="9" name="Content Placeholder 8"/>
          <p:cNvSpPr>
            <a:spLocks noGrp="1"/>
          </p:cNvSpPr>
          <p:nvPr>
            <p:ph sz="quarter" idx="4"/>
          </p:nvPr>
        </p:nvSpPr>
        <p:spPr>
          <a:xfrm>
            <a:off x="4644008" y="1052736"/>
            <a:ext cx="4464496" cy="5688632"/>
          </a:xfrm>
        </p:spPr>
        <p:txBody>
          <a:bodyPr>
            <a:normAutofit lnSpcReduction="10000"/>
          </a:bodyPr>
          <a:lstStyle/>
          <a:p>
            <a:pPr marL="0" indent="0">
              <a:buNone/>
            </a:pPr>
            <a:r>
              <a:rPr lang="en-GB" sz="2000" dirty="0" smtClean="0"/>
              <a:t>The Welfare state was based </a:t>
            </a:r>
            <a:r>
              <a:rPr lang="en-GB" sz="2000" dirty="0"/>
              <a:t>on the principles of equality of opportunity,</a:t>
            </a:r>
            <a:r>
              <a:rPr lang="en-GB" sz="2000" baseline="30000" dirty="0"/>
              <a:t> </a:t>
            </a:r>
            <a:r>
              <a:rPr lang="en-GB" sz="2000" dirty="0"/>
              <a:t>equal distribution of wealth, and public responsibility.</a:t>
            </a:r>
          </a:p>
          <a:p>
            <a:pPr marL="0" indent="0">
              <a:buNone/>
            </a:pPr>
            <a:endParaRPr lang="en-GB" sz="2000" dirty="0" smtClean="0"/>
          </a:p>
          <a:p>
            <a:r>
              <a:rPr lang="en-GB" sz="2000" dirty="0" smtClean="0"/>
              <a:t>FREE AT THE POINT OF USE – EQUALITY. National </a:t>
            </a:r>
            <a:r>
              <a:rPr lang="en-GB" sz="2000" dirty="0"/>
              <a:t>Health Service in 1948 with free medical treatment for all. </a:t>
            </a:r>
          </a:p>
          <a:p>
            <a:r>
              <a:rPr lang="en-GB" sz="2000" dirty="0" smtClean="0"/>
              <a:t>EQUAL DISTRIBUTION OF WEALTH - A </a:t>
            </a:r>
            <a:r>
              <a:rPr lang="en-GB" sz="2000" dirty="0"/>
              <a:t>national system of benefits was also introduced to provide 'social security' so that the population would be protected from the </a:t>
            </a:r>
            <a:r>
              <a:rPr lang="en-GB" sz="2000" b="1" dirty="0"/>
              <a:t>'cradle to the grave'. </a:t>
            </a:r>
          </a:p>
          <a:p>
            <a:r>
              <a:rPr lang="en-GB" sz="2000" dirty="0" smtClean="0"/>
              <a:t>PUBLIC RESPONSIBILITY - The </a:t>
            </a:r>
            <a:r>
              <a:rPr lang="en-GB" sz="2000" dirty="0"/>
              <a:t>new system was partly built on the national insurance scheme set up by Lloyd George in 1911.</a:t>
            </a:r>
          </a:p>
          <a:p>
            <a:pPr marL="0" indent="0">
              <a:buNone/>
            </a:pPr>
            <a:endParaRPr lang="en-GB" sz="2000" dirty="0"/>
          </a:p>
        </p:txBody>
      </p:sp>
    </p:spTree>
    <p:extLst>
      <p:ext uri="{BB962C8B-B14F-4D97-AF65-F5344CB8AC3E}">
        <p14:creationId xmlns:p14="http://schemas.microsoft.com/office/powerpoint/2010/main" val="2701071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348880"/>
            <a:ext cx="8229600" cy="792088"/>
          </a:xfrm>
        </p:spPr>
        <p:txBody>
          <a:bodyPr>
            <a:normAutofit fontScale="90000"/>
          </a:bodyPr>
          <a:lstStyle/>
          <a:p>
            <a:pPr algn="ctr"/>
            <a:r>
              <a:rPr lang="en-GB" sz="2700" b="1" i="1" dirty="0" smtClean="0"/>
              <a:t>“The UK’s Welfare State continues to meet its aims.” </a:t>
            </a:r>
            <a:r>
              <a:rPr lang="en-GB" sz="2700" b="1" dirty="0" smtClean="0"/>
              <a:t>Discuss. </a:t>
            </a:r>
            <a:r>
              <a:rPr lang="en-GB" sz="2700" dirty="0" smtClean="0"/>
              <a:t>	</a:t>
            </a:r>
            <a:r>
              <a:rPr lang="en-GB" sz="2200" dirty="0" smtClean="0"/>
              <a:t/>
            </a:r>
            <a:br>
              <a:rPr lang="en-GB" sz="2200" dirty="0" smtClean="0"/>
            </a:br>
            <a:endParaRPr lang="en-GB" sz="2200" dirty="0"/>
          </a:p>
        </p:txBody>
      </p:sp>
      <p:sp>
        <p:nvSpPr>
          <p:cNvPr id="3" name="Content Placeholder 2"/>
          <p:cNvSpPr>
            <a:spLocks noGrp="1"/>
          </p:cNvSpPr>
          <p:nvPr>
            <p:ph idx="1"/>
          </p:nvPr>
        </p:nvSpPr>
        <p:spPr>
          <a:xfrm>
            <a:off x="0" y="764704"/>
            <a:ext cx="9109042" cy="6093296"/>
          </a:xfrm>
        </p:spPr>
        <p:txBody>
          <a:bodyPr>
            <a:normAutofit/>
          </a:bodyPr>
          <a:lstStyle/>
          <a:p>
            <a:pPr marL="0" indent="0" algn="just">
              <a:buNone/>
            </a:pPr>
            <a:r>
              <a:rPr lang="en-GB" dirty="0"/>
              <a:t>	</a:t>
            </a:r>
          </a:p>
          <a:p>
            <a:pPr marL="0" indent="0" algn="just">
              <a:buNone/>
            </a:pPr>
            <a:endParaRPr lang="en-GB" dirty="0"/>
          </a:p>
        </p:txBody>
      </p:sp>
    </p:spTree>
    <p:extLst>
      <p:ext uri="{BB962C8B-B14F-4D97-AF65-F5344CB8AC3E}">
        <p14:creationId xmlns:p14="http://schemas.microsoft.com/office/powerpoint/2010/main" val="1250753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04664"/>
            <a:ext cx="9036496" cy="6336704"/>
          </a:xfrm>
        </p:spPr>
        <p:txBody>
          <a:bodyPr>
            <a:normAutofit fontScale="92500" lnSpcReduction="20000"/>
          </a:bodyPr>
          <a:lstStyle/>
          <a:p>
            <a:pPr algn="just"/>
            <a:r>
              <a:rPr lang="en-GB" b="1" dirty="0" smtClean="0"/>
              <a:t>IGNORANCE - Education: </a:t>
            </a:r>
            <a:r>
              <a:rPr lang="en-GB" dirty="0" smtClean="0"/>
              <a:t>Provision from nursery (Sure Start) to university level; specialised provision. Rises in educational results, increased numbers at university, record investment.   International comparisons, numbers leaving school with no qualifications, shortages of staff and educational materials, cuts in education spending, etc. </a:t>
            </a:r>
          </a:p>
          <a:p>
            <a:pPr algn="just"/>
            <a:endParaRPr lang="en-GB" dirty="0" smtClean="0"/>
          </a:p>
          <a:p>
            <a:pPr algn="just"/>
            <a:r>
              <a:rPr lang="en-GB" b="1" dirty="0" smtClean="0"/>
              <a:t>WANT – Social security: </a:t>
            </a:r>
            <a:r>
              <a:rPr lang="en-GB" dirty="0"/>
              <a:t>W</a:t>
            </a:r>
            <a:r>
              <a:rPr lang="en-GB" dirty="0" smtClean="0"/>
              <a:t>ide range of benefits to many groups </a:t>
            </a:r>
            <a:r>
              <a:rPr lang="en-GB" dirty="0" err="1" smtClean="0"/>
              <a:t>inc.</a:t>
            </a:r>
            <a:r>
              <a:rPr lang="en-GB" dirty="0" smtClean="0"/>
              <a:t> elderly, children, those with disabilities, etc. Benefit levels are low, ‘dependency culture’, accessibility/complexity of benefits, etc. </a:t>
            </a:r>
            <a:r>
              <a:rPr lang="en-GB" dirty="0"/>
              <a:t>Increased real term spending on welfare provision in last 10 years. Cut backs since 2010. </a:t>
            </a:r>
            <a:r>
              <a:rPr lang="en-GB" dirty="0" smtClean="0"/>
              <a:t> Impact of 2012 welfare bill.</a:t>
            </a:r>
          </a:p>
          <a:p>
            <a:pPr algn="just"/>
            <a:endParaRPr lang="en-GB" dirty="0" smtClean="0"/>
          </a:p>
          <a:p>
            <a:pPr algn="just"/>
            <a:r>
              <a:rPr lang="en-GB" b="1" dirty="0" smtClean="0"/>
              <a:t>SQUALOR - Housing: </a:t>
            </a:r>
            <a:r>
              <a:rPr lang="en-GB" dirty="0"/>
              <a:t>L</a:t>
            </a:r>
            <a:r>
              <a:rPr lang="en-GB" dirty="0" smtClean="0"/>
              <a:t>ocal authority council housing provision, specialised provision </a:t>
            </a:r>
            <a:r>
              <a:rPr lang="en-GB" dirty="0" err="1" smtClean="0"/>
              <a:t>eg</a:t>
            </a:r>
            <a:r>
              <a:rPr lang="en-GB" dirty="0" smtClean="0"/>
              <a:t> sheltered housing, etc. Shortage/quality of available council housing, homelessness, etc. </a:t>
            </a:r>
            <a:r>
              <a:rPr lang="en-GB" b="1" dirty="0"/>
              <a:t>Housing </a:t>
            </a:r>
            <a:r>
              <a:rPr lang="en-GB" dirty="0"/>
              <a:t>	</a:t>
            </a:r>
            <a:r>
              <a:rPr lang="en-GB" dirty="0" smtClean="0"/>
              <a:t>Lack </a:t>
            </a:r>
            <a:r>
              <a:rPr lang="en-GB" dirty="0"/>
              <a:t>of available council housing.  Impact of recession on mortgages for first-time buyers. Role of housing associations housing benefit. </a:t>
            </a:r>
          </a:p>
          <a:p>
            <a:pPr marL="0" indent="0" algn="just">
              <a:buNone/>
            </a:pPr>
            <a:endParaRPr lang="en-GB" dirty="0" smtClean="0"/>
          </a:p>
          <a:p>
            <a:pPr algn="just"/>
            <a:r>
              <a:rPr lang="en-GB" b="1" dirty="0" smtClean="0"/>
              <a:t>DISEASE - Charges for some NHS services </a:t>
            </a:r>
            <a:r>
              <a:rPr lang="en-GB" dirty="0" err="1" smtClean="0"/>
              <a:t>eg</a:t>
            </a:r>
            <a:r>
              <a:rPr lang="en-GB" dirty="0" smtClean="0"/>
              <a:t> prescriptions (free Scotland 2011), eye and dental charges. </a:t>
            </a:r>
          </a:p>
          <a:p>
            <a:pPr algn="just"/>
            <a:endParaRPr lang="en-GB" dirty="0"/>
          </a:p>
        </p:txBody>
      </p:sp>
    </p:spTree>
    <p:extLst>
      <p:ext uri="{BB962C8B-B14F-4D97-AF65-F5344CB8AC3E}">
        <p14:creationId xmlns:p14="http://schemas.microsoft.com/office/powerpoint/2010/main" val="2061505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284984"/>
            <a:ext cx="8229600" cy="990600"/>
          </a:xfrm>
        </p:spPr>
        <p:txBody>
          <a:bodyPr>
            <a:normAutofit/>
          </a:bodyPr>
          <a:lstStyle/>
          <a:p>
            <a:pPr algn="ctr"/>
            <a:r>
              <a:rPr lang="en-GB" sz="2800" b="1" i="1" dirty="0"/>
              <a:t>To what extent are the founding principles of the Welfare State being met?</a:t>
            </a:r>
            <a:endParaRPr lang="en-GB" sz="2800" dirty="0"/>
          </a:p>
        </p:txBody>
      </p:sp>
    </p:spTree>
    <p:extLst>
      <p:ext uri="{BB962C8B-B14F-4D97-AF65-F5344CB8AC3E}">
        <p14:creationId xmlns:p14="http://schemas.microsoft.com/office/powerpoint/2010/main" val="3557971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404664"/>
            <a:ext cx="9001000" cy="6408712"/>
          </a:xfrm>
        </p:spPr>
        <p:txBody>
          <a:bodyPr>
            <a:normAutofit lnSpcReduction="10000"/>
          </a:bodyPr>
          <a:lstStyle/>
          <a:p>
            <a:pPr algn="just"/>
            <a:r>
              <a:rPr lang="en-GB" sz="2000" dirty="0" smtClean="0"/>
              <a:t>Equality of opportunity - </a:t>
            </a:r>
            <a:r>
              <a:rPr lang="en-GB" sz="2000" dirty="0"/>
              <a:t>Evidence of inequalities between social classes and gender/race.  </a:t>
            </a:r>
            <a:r>
              <a:rPr lang="en-GB" sz="2000" dirty="0" smtClean="0"/>
              <a:t>Coalition’s “holistic</a:t>
            </a:r>
            <a:r>
              <a:rPr lang="en-GB" sz="2000" dirty="0"/>
              <a:t>” approach to health care; good-health promotion campaigns, bans on smoking; welfare to work strategies aims to improve the quality of life.   </a:t>
            </a:r>
            <a:r>
              <a:rPr lang="en-GB" sz="2000" dirty="0" smtClean="0"/>
              <a:t>Sure Start programme – support from before birth – improved obesity levels, but no evidence of improving educational attainment..</a:t>
            </a:r>
            <a:endParaRPr lang="en-GB" sz="2000" dirty="0"/>
          </a:p>
          <a:p>
            <a:pPr algn="just"/>
            <a:endParaRPr lang="en-GB" sz="2000" dirty="0" smtClean="0"/>
          </a:p>
          <a:p>
            <a:pPr algn="just"/>
            <a:r>
              <a:rPr lang="en-GB" sz="2000" dirty="0" smtClean="0"/>
              <a:t>Equal distribution of wealth - </a:t>
            </a:r>
            <a:r>
              <a:rPr lang="en-GB" sz="2000" dirty="0"/>
              <a:t>Benefits to provide social security to protect the population from cradle to the grave</a:t>
            </a:r>
            <a:r>
              <a:rPr lang="en-GB" sz="2000" dirty="0" smtClean="0"/>
              <a:t>. </a:t>
            </a:r>
            <a:r>
              <a:rPr lang="en-GB" sz="2000" dirty="0"/>
              <a:t>Range of Government benefits available for those out of work, change to </a:t>
            </a:r>
            <a:r>
              <a:rPr lang="en-GB" sz="2000" dirty="0" smtClean="0"/>
              <a:t>Universal. Welfare reforms from 2012 bill, aim to reduce poverty and increase equality by encouraging more individuals into the workplace.  But organisations such as Oxfam are predicting a rise in poverty – already an increase in those accessing food banks. </a:t>
            </a:r>
            <a:r>
              <a:rPr lang="en-GB" sz="2000" dirty="0"/>
              <a:t>The National Minimum </a:t>
            </a:r>
            <a:r>
              <a:rPr lang="en-GB" sz="2000" dirty="0" smtClean="0"/>
              <a:t>Wage – reduced poverty for women especially.  Pressure for a living wage.  Issue </a:t>
            </a:r>
            <a:r>
              <a:rPr lang="en-GB" sz="2000" dirty="0"/>
              <a:t>of paying for </a:t>
            </a:r>
            <a:r>
              <a:rPr lang="en-GB" sz="2000" dirty="0" smtClean="0"/>
              <a:t>pensions, retirement age increasing. </a:t>
            </a:r>
            <a:endParaRPr lang="en-GB" sz="2800" dirty="0"/>
          </a:p>
          <a:p>
            <a:pPr marL="0" indent="0" algn="just">
              <a:buNone/>
            </a:pPr>
            <a:endParaRPr lang="en-GB" sz="2000" dirty="0" smtClean="0"/>
          </a:p>
          <a:p>
            <a:pPr algn="just"/>
            <a:r>
              <a:rPr lang="en-GB" sz="2000" dirty="0" smtClean="0"/>
              <a:t>Public responsibility – </a:t>
            </a:r>
            <a:r>
              <a:rPr lang="en-GB" sz="2000" dirty="0"/>
              <a:t>Solution to the problems of want, disease, ignorance, squalor and idleness seen in the “traditional” collectivist </a:t>
            </a:r>
            <a:r>
              <a:rPr lang="en-GB" sz="2000" dirty="0" smtClean="0"/>
              <a:t>approach. </a:t>
            </a:r>
            <a:r>
              <a:rPr lang="en-GB" sz="2000" dirty="0"/>
              <a:t>Government still provides care but asks individuals to take responsibility too.   Issue of charges – prescription charges except in Scotland from </a:t>
            </a:r>
            <a:r>
              <a:rPr lang="en-GB" sz="2000" dirty="0" smtClean="0"/>
              <a:t>2011.  2012 bill – benefit CAP, bedroom tax and new claimant commitment.</a:t>
            </a:r>
          </a:p>
          <a:p>
            <a:endParaRPr lang="en-GB" sz="2000" dirty="0"/>
          </a:p>
        </p:txBody>
      </p:sp>
    </p:spTree>
    <p:extLst>
      <p:ext uri="{BB962C8B-B14F-4D97-AF65-F5344CB8AC3E}">
        <p14:creationId xmlns:p14="http://schemas.microsoft.com/office/powerpoint/2010/main" val="31663681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272</TotalTime>
  <Words>819</Words>
  <Application>Microsoft Office PowerPoint</Application>
  <PresentationFormat>On-screen Show (4:3)</PresentationFormat>
  <Paragraphs>55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Clarity</vt:lpstr>
      <vt:lpstr>Aims &amp; Founding Principles of the Welfare State</vt:lpstr>
      <vt:lpstr>Learning Intentions</vt:lpstr>
      <vt:lpstr>PowerPoint Presentation</vt:lpstr>
      <vt:lpstr>“The UK’s Welfare State continues to meet its aims.” Discuss.   </vt:lpstr>
      <vt:lpstr>PowerPoint Presentation</vt:lpstr>
      <vt:lpstr>To what extent are the founding principles of the Welfare State being met?</vt:lpstr>
      <vt:lpstr>PowerPoint Presentation</vt:lpstr>
    </vt:vector>
  </TitlesOfParts>
  <Company>East Lothian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Russell, Gayle</dc:creator>
  <cp:lastModifiedBy>MennieL</cp:lastModifiedBy>
  <cp:revision>42</cp:revision>
  <cp:lastPrinted>2012-09-18T12:30:10Z</cp:lastPrinted>
  <dcterms:created xsi:type="dcterms:W3CDTF">2012-09-18T11:42:41Z</dcterms:created>
  <dcterms:modified xsi:type="dcterms:W3CDTF">2015-02-23T15:35:09Z</dcterms:modified>
</cp:coreProperties>
</file>